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3"/>
  </p:notesMasterIdLst>
  <p:handoutMasterIdLst>
    <p:handoutMasterId r:id="rId64"/>
  </p:handoutMasterIdLst>
  <p:sldIdLst>
    <p:sldId id="900" r:id="rId2"/>
    <p:sldId id="1016" r:id="rId3"/>
    <p:sldId id="1156" r:id="rId4"/>
    <p:sldId id="1145" r:id="rId5"/>
    <p:sldId id="1151" r:id="rId6"/>
    <p:sldId id="1152" r:id="rId7"/>
    <p:sldId id="1154" r:id="rId8"/>
    <p:sldId id="1222" r:id="rId9"/>
    <p:sldId id="1157" r:id="rId10"/>
    <p:sldId id="1161" r:id="rId11"/>
    <p:sldId id="1171" r:id="rId12"/>
    <p:sldId id="1158" r:id="rId13"/>
    <p:sldId id="1191" r:id="rId14"/>
    <p:sldId id="1174" r:id="rId15"/>
    <p:sldId id="1175" r:id="rId16"/>
    <p:sldId id="1176" r:id="rId17"/>
    <p:sldId id="1177" r:id="rId18"/>
    <p:sldId id="1178" r:id="rId19"/>
    <p:sldId id="1179" r:id="rId20"/>
    <p:sldId id="1180" r:id="rId21"/>
    <p:sldId id="1188" r:id="rId22"/>
    <p:sldId id="1221" r:id="rId23"/>
    <p:sldId id="1195" r:id="rId24"/>
    <p:sldId id="1208" r:id="rId25"/>
    <p:sldId id="1163" r:id="rId26"/>
    <p:sldId id="1164" r:id="rId27"/>
    <p:sldId id="1165" r:id="rId28"/>
    <p:sldId id="1166" r:id="rId29"/>
    <p:sldId id="1192" r:id="rId30"/>
    <p:sldId id="1167" r:id="rId31"/>
    <p:sldId id="1168" r:id="rId32"/>
    <p:sldId id="1169" r:id="rId33"/>
    <p:sldId id="1225" r:id="rId34"/>
    <p:sldId id="1209" r:id="rId35"/>
    <p:sldId id="1210" r:id="rId36"/>
    <p:sldId id="1211" r:id="rId37"/>
    <p:sldId id="1226" r:id="rId38"/>
    <p:sldId id="1213" r:id="rId39"/>
    <p:sldId id="1214" r:id="rId40"/>
    <p:sldId id="1216" r:id="rId41"/>
    <p:sldId id="1228" r:id="rId42"/>
    <p:sldId id="1227" r:id="rId43"/>
    <p:sldId id="1217" r:id="rId44"/>
    <p:sldId id="1207" r:id="rId45"/>
    <p:sldId id="1196" r:id="rId46"/>
    <p:sldId id="1197" r:id="rId47"/>
    <p:sldId id="1198" r:id="rId48"/>
    <p:sldId id="1199" r:id="rId49"/>
    <p:sldId id="1200" r:id="rId50"/>
    <p:sldId id="1201" r:id="rId51"/>
    <p:sldId id="1202" r:id="rId52"/>
    <p:sldId id="1203" r:id="rId53"/>
    <p:sldId id="1204" r:id="rId54"/>
    <p:sldId id="1205" r:id="rId55"/>
    <p:sldId id="1206" r:id="rId56"/>
    <p:sldId id="1144" r:id="rId57"/>
    <p:sldId id="1218" r:id="rId58"/>
    <p:sldId id="1219" r:id="rId59"/>
    <p:sldId id="1220" r:id="rId60"/>
    <p:sldId id="1223" r:id="rId61"/>
    <p:sldId id="1224" r:id="rId62"/>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p:restoredTop sz="94624"/>
  </p:normalViewPr>
  <p:slideViewPr>
    <p:cSldViewPr snapToGrid="0">
      <p:cViewPr>
        <p:scale>
          <a:sx n="100" d="100"/>
          <a:sy n="100" d="100"/>
        </p:scale>
        <p:origin x="360" y="304"/>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47336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18</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20</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35</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36</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41</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441144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022652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921929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8133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618867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82410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03732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RIP: 1988 RFC1058 OSFPv2: RFC2328</a:t>
            </a:r>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1164184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58</a:t>
            </a:fld>
            <a:endParaRPr lang="en-US"/>
          </a:p>
        </p:txBody>
      </p:sp>
    </p:spTree>
    <p:extLst>
      <p:ext uri="{BB962C8B-B14F-4D97-AF65-F5344CB8AC3E}">
        <p14:creationId xmlns:p14="http://schemas.microsoft.com/office/powerpoint/2010/main" val="1397997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8</a:t>
            </a:fld>
            <a:endParaRPr lang="en-US"/>
          </a:p>
        </p:txBody>
      </p:sp>
    </p:spTree>
    <p:extLst>
      <p:ext uri="{BB962C8B-B14F-4D97-AF65-F5344CB8AC3E}">
        <p14:creationId xmlns:p14="http://schemas.microsoft.com/office/powerpoint/2010/main" val="160279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programming abstraction</a:t>
            </a:r>
            <a:r>
              <a:rPr lang="en-US" dirty="0"/>
              <a:t>: a 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programming abstraction</a:t>
            </a:r>
            <a:r>
              <a:rPr lang="en-US" dirty="0"/>
              <a:t>: 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Example: A Simple SDN Controller</a:t>
            </a:r>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162220" cy="5484334"/>
          </a:xfrm>
          <a:ln/>
        </p:spPr>
        <p:txBody>
          <a:bodyPr/>
          <a:lstStyle/>
          <a:p>
            <a:r>
              <a:rPr lang="en-US" sz="2800" dirty="0"/>
              <a:t>Basic idea of Maple </a:t>
            </a:r>
            <a:endParaRPr lang="en-US" sz="2800" dirty="0" smtClean="0"/>
          </a:p>
          <a:p>
            <a:pPr lvl="1"/>
            <a:r>
              <a:rPr lang="en-US" dirty="0" smtClean="0"/>
              <a:t>A </a:t>
            </a:r>
            <a:r>
              <a:rPr lang="en-US" dirty="0">
                <a:solidFill>
                  <a:srgbClr val="FF0000"/>
                </a:solidFill>
              </a:rPr>
              <a:t>library-wrapper </a:t>
            </a:r>
            <a:r>
              <a:rPr lang="en-US" dirty="0" smtClean="0"/>
              <a:t>instead of a compiler approach, to derive </a:t>
            </a:r>
            <a:r>
              <a:rPr lang="en-US" dirty="0" err="1"/>
              <a:t>datapath</a:t>
            </a:r>
            <a:r>
              <a:rPr lang="en-US" dirty="0"/>
              <a:t> (flow-tables) from </a:t>
            </a:r>
            <a:r>
              <a:rPr lang="en-US" dirty="0" err="1" smtClean="0"/>
              <a:t>datapath</a:t>
            </a:r>
            <a:r>
              <a:rPr lang="en-US" dirty="0" smtClean="0"/>
              <a:t>-oblivious </a:t>
            </a:r>
            <a:r>
              <a:rPr lang="en-US" dirty="0"/>
              <a:t>controller </a:t>
            </a:r>
            <a:r>
              <a:rPr lang="en-US" dirty="0" smtClean="0"/>
              <a:t>functions</a:t>
            </a:r>
            <a:endParaRPr lang="en-US" dirty="0"/>
          </a:p>
          <a:p>
            <a:pPr lvl="1"/>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dirty="0"/>
          </a:p>
          <a:p>
            <a:endParaRPr lang="en-US" sz="3600" dirty="0">
              <a:solidFill>
                <a:srgbClr val="800000"/>
              </a:solidFill>
            </a:endParaRPr>
          </a:p>
          <a:p>
            <a:pPr marL="0" indent="0">
              <a:buNone/>
            </a:pPr>
            <a:endParaRPr lang="en-US" sz="3600" dirty="0">
              <a:solidFill>
                <a:srgbClr val="800000"/>
              </a:solidFill>
            </a:endParaRPr>
          </a:p>
          <a:p>
            <a:pPr lvl="1"/>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674211" y="3424389"/>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the </a:t>
            </a:r>
            <a:r>
              <a:rPr lang="en-US" sz="3600" dirty="0" err="1" smtClean="0"/>
              <a:t>pkt</a:t>
            </a:r>
            <a:r>
              <a:rPr lang="en-US" sz="3600" dirty="0" smtClean="0"/>
              <a:t> </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Create First First Maple Project </a:t>
            </a:r>
            <a:br>
              <a:rPr lang="en-US" sz="3200" dirty="0" smtClean="0">
                <a:solidFill>
                  <a:schemeClr val="tx1"/>
                </a:solidFill>
              </a:rPr>
            </a:br>
            <a:r>
              <a:rPr lang="en-US" sz="3200" dirty="0" smtClean="0">
                <a:solidFill>
                  <a:schemeClr val="tx1"/>
                </a:solidFill>
              </a:rPr>
              <a:t>- Create test </a:t>
            </a:r>
            <a:r>
              <a:rPr lang="en-US" sz="3200" dirty="0" err="1" smtClean="0">
                <a:solidFill>
                  <a:schemeClr val="tx1"/>
                </a:solidFill>
              </a:rPr>
              <a:t>Mininet</a:t>
            </a:r>
            <a:r>
              <a:rPr lang="en-US" sz="3200" dirty="0" smtClean="0">
                <a:solidFill>
                  <a:schemeClr val="tx1"/>
                </a:solidFill>
              </a:rPr>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32</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Write 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1649413" y="990600"/>
            <a:ext cx="8891588" cy="5334000"/>
          </a:xfrm>
        </p:spPr>
        <p:txBody>
          <a:bodyPr/>
          <a:lstStyle/>
          <a:p>
            <a:r>
              <a:rPr lang="en-US" sz="2800" dirty="0"/>
              <a:t>Problem: a complete function </a:t>
            </a:r>
            <a:r>
              <a:rPr lang="en-US" sz="2800" dirty="0" err="1" smtClean="0"/>
              <a:t>onPacket</a:t>
            </a:r>
            <a:r>
              <a:rPr lang="en-US" sz="2800" dirty="0" smtClean="0"/>
              <a:t> </a:t>
            </a:r>
            <a:r>
              <a:rPr lang="en-US" sz="2800" dirty="0"/>
              <a:t>may 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Composition is 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38</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41</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42</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pPr>
                <a:defRPr/>
              </a:pPr>
              <a:t>43</a:t>
            </a:fld>
            <a:endParaRPr lang="en-US">
              <a:solidFill>
                <a:schemeClr val="bg2"/>
              </a:solidFill>
            </a:endParaRPr>
          </a:p>
        </p:txBody>
      </p:sp>
    </p:spTree>
    <p:extLst>
      <p:ext uri="{BB962C8B-B14F-4D97-AF65-F5344CB8AC3E}">
        <p14:creationId xmlns:p14="http://schemas.microsoft.com/office/powerpoint/2010/main" val="11854538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45</a:t>
            </a:fld>
            <a:endParaRPr lang="en-US" dirty="0">
              <a:solidFill>
                <a:schemeClr val="bg2"/>
              </a:solidFill>
            </a:endParaRPr>
          </a:p>
        </p:txBody>
      </p:sp>
    </p:spTree>
    <p:extLst>
      <p:ext uri="{BB962C8B-B14F-4D97-AF65-F5344CB8AC3E}">
        <p14:creationId xmlns:p14="http://schemas.microsoft.com/office/powerpoint/2010/main" val="1149788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9549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140325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Tree>
    <p:extLst>
      <p:ext uri="{BB962C8B-B14F-4D97-AF65-F5344CB8AC3E}">
        <p14:creationId xmlns:p14="http://schemas.microsoft.com/office/powerpoint/2010/main" val="776223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39153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50</a:t>
            </a:fld>
            <a:endParaRPr lang="en-US" dirty="0">
              <a:solidFill>
                <a:schemeClr val="bg2"/>
              </a:solidFill>
            </a:endParaRPr>
          </a:p>
        </p:txBody>
      </p:sp>
    </p:spTree>
    <p:extLst>
      <p:ext uri="{BB962C8B-B14F-4D97-AF65-F5344CB8AC3E}">
        <p14:creationId xmlns:p14="http://schemas.microsoft.com/office/powerpoint/2010/main" val="1035526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145257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defRPr/>
            </a:pPr>
            <a:r>
              <a:rPr lang="en-US" altLang="zh-CN" dirty="0" smtClean="0">
                <a:latin typeface="Georgia" charset="0"/>
                <a:ea typeface="ＭＳ Ｐゴシック" charset="0"/>
                <a:cs typeface="ＭＳ Ｐゴシック" charset="0"/>
              </a:rPr>
              <a:t>Thank You</a:t>
            </a:r>
            <a:endParaRPr lang="en-US" dirty="0">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pPr>
                <a:defRPr/>
              </a:pPr>
              <a:t>56</a:t>
            </a:fld>
            <a:endParaRPr lang="en-US">
              <a:solidFill>
                <a:schemeClr val="bg2"/>
              </a:solidFill>
            </a:endParaRPr>
          </a:p>
        </p:txBody>
      </p:sp>
    </p:spTree>
    <p:extLst>
      <p:ext uri="{BB962C8B-B14F-4D97-AF65-F5344CB8AC3E}">
        <p14:creationId xmlns:p14="http://schemas.microsoft.com/office/powerpoint/2010/main" val="11209446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flipV="1">
            <a:off x="4981223" y="3739444"/>
            <a:ext cx="1538111" cy="50800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64059" y="4868664"/>
            <a:ext cx="1887719" cy="1439002"/>
          </a:xfrm>
          <a:prstGeom prst="rect">
            <a:avLst/>
          </a:prstGeom>
        </p:spPr>
      </p:pic>
      <p:sp>
        <p:nvSpPr>
          <p:cNvPr id="91" name="Rounded Rectangle 90"/>
          <p:cNvSpPr/>
          <p:nvPr/>
        </p:nvSpPr>
        <p:spPr bwMode="auto">
          <a:xfrm>
            <a:off x="3160889" y="3471332"/>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p:txBody>
          <a:bodyPr/>
          <a:lstStyle/>
          <a:p>
            <a:r>
              <a:rPr lang="en-US" sz="2800" dirty="0"/>
              <a:t>SDN from an Evolution View of </a:t>
            </a:r>
            <a:r>
              <a:rPr lang="en-US" sz="2800" dirty="0" err="1"/>
              <a:t>Intradomain</a:t>
            </a:r>
            <a:r>
              <a:rPr lang="en-US" sz="2800" dirty="0"/>
              <a:t> Routing</a:t>
            </a:r>
          </a:p>
        </p:txBody>
      </p:sp>
      <p:sp>
        <p:nvSpPr>
          <p:cNvPr id="27" name="Rectangle 26"/>
          <p:cNvSpPr/>
          <p:nvPr/>
        </p:nvSpPr>
        <p:spPr>
          <a:xfrm>
            <a:off x="4815991" y="917280"/>
            <a:ext cx="2340154" cy="461665"/>
          </a:xfrm>
          <a:prstGeom prst="rect">
            <a:avLst/>
          </a:prstGeom>
        </p:spPr>
        <p:txBody>
          <a:bodyPr wrap="none">
            <a:spAutoFit/>
          </a:bodyPr>
          <a:lstStyle/>
          <a:p>
            <a:r>
              <a:rPr lang="en-US" baseline="0" dirty="0"/>
              <a:t>Distance Vector</a:t>
            </a:r>
          </a:p>
        </p:txBody>
      </p:sp>
      <p:sp>
        <p:nvSpPr>
          <p:cNvPr id="28" name="Rounded Rectangle 27"/>
          <p:cNvSpPr/>
          <p:nvPr/>
        </p:nvSpPr>
        <p:spPr bwMode="auto">
          <a:xfrm>
            <a:off x="1933224" y="987779"/>
            <a:ext cx="7831666" cy="543277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32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49" name="Straight Connector 48"/>
          <p:cNvCxnSpPr/>
          <p:nvPr/>
        </p:nvCxnSpPr>
        <p:spPr bwMode="auto">
          <a:xfrm flipH="1">
            <a:off x="7210774" y="3993444"/>
            <a:ext cx="70556" cy="1213556"/>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3" name="Straight Connector 52"/>
          <p:cNvCxnSpPr/>
          <p:nvPr/>
        </p:nvCxnSpPr>
        <p:spPr bwMode="auto">
          <a:xfrm flipH="1" flipV="1">
            <a:off x="5051779" y="5108223"/>
            <a:ext cx="1439332" cy="69144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
        <p:nvSpPr>
          <p:cNvPr id="76" name="Rectangle 75"/>
          <p:cNvSpPr/>
          <p:nvPr/>
        </p:nvSpPr>
        <p:spPr bwMode="auto">
          <a:xfrm>
            <a:off x="3264341" y="4707469"/>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1" name="Rectangle 80"/>
          <p:cNvSpPr/>
          <p:nvPr/>
        </p:nvSpPr>
        <p:spPr bwMode="auto">
          <a:xfrm>
            <a:off x="3278452" y="3626556"/>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sp>
        <p:nvSpPr>
          <p:cNvPr id="85" name="Rectangle 84"/>
          <p:cNvSpPr/>
          <p:nvPr/>
        </p:nvSpPr>
        <p:spPr bwMode="auto">
          <a:xfrm>
            <a:off x="3269987" y="4027315"/>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Link State</a:t>
            </a:r>
          </a:p>
        </p:txBody>
      </p:sp>
      <p:sp>
        <p:nvSpPr>
          <p:cNvPr id="86" name="Rectangle 85"/>
          <p:cNvSpPr/>
          <p:nvPr/>
        </p:nvSpPr>
        <p:spPr bwMode="auto">
          <a:xfrm>
            <a:off x="3287889" y="3620906"/>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87" name="Rectangle 86"/>
          <p:cNvSpPr/>
          <p:nvPr/>
        </p:nvSpPr>
        <p:spPr bwMode="auto">
          <a:xfrm>
            <a:off x="3445436" y="1684868"/>
            <a:ext cx="5317565" cy="33302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Logically Central Link State</a:t>
            </a:r>
          </a:p>
        </p:txBody>
      </p:sp>
      <p:sp>
        <p:nvSpPr>
          <p:cNvPr id="88" name="Rectangle 87"/>
          <p:cNvSpPr/>
          <p:nvPr/>
        </p:nvSpPr>
        <p:spPr bwMode="auto">
          <a:xfrm>
            <a:off x="3448254" y="1306693"/>
            <a:ext cx="5314747" cy="358420"/>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pic>
        <p:nvPicPr>
          <p:cNvPr id="89" name="Picture 8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40890" y="1285897"/>
            <a:ext cx="524932" cy="703773"/>
          </a:xfrm>
          <a:prstGeom prst="rect">
            <a:avLst/>
          </a:prstGeom>
        </p:spPr>
      </p:pic>
      <p:sp>
        <p:nvSpPr>
          <p:cNvPr id="94" name="Rounded Rectangle 93"/>
          <p:cNvSpPr/>
          <p:nvPr/>
        </p:nvSpPr>
        <p:spPr bwMode="auto">
          <a:xfrm>
            <a:off x="6530621" y="2283176"/>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5" name="Rectangle 94"/>
          <p:cNvSpPr/>
          <p:nvPr/>
        </p:nvSpPr>
        <p:spPr bwMode="auto">
          <a:xfrm>
            <a:off x="6634073" y="3519313"/>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6" name="Rectangle 95"/>
          <p:cNvSpPr/>
          <p:nvPr/>
        </p:nvSpPr>
        <p:spPr bwMode="auto">
          <a:xfrm>
            <a:off x="6648184" y="2438400"/>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sp>
        <p:nvSpPr>
          <p:cNvPr id="97" name="Rounded Rectangle 96"/>
          <p:cNvSpPr/>
          <p:nvPr/>
        </p:nvSpPr>
        <p:spPr bwMode="auto">
          <a:xfrm>
            <a:off x="6457245" y="4453464"/>
            <a:ext cx="1905001" cy="19191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8" name="Rectangle 97"/>
          <p:cNvSpPr/>
          <p:nvPr/>
        </p:nvSpPr>
        <p:spPr bwMode="auto">
          <a:xfrm>
            <a:off x="6546586" y="5689601"/>
            <a:ext cx="1697126" cy="519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99" name="Rectangle 98"/>
          <p:cNvSpPr/>
          <p:nvPr/>
        </p:nvSpPr>
        <p:spPr bwMode="auto">
          <a:xfrm>
            <a:off x="6560697" y="4608688"/>
            <a:ext cx="1683014" cy="102447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Bellman Ford</a:t>
            </a:r>
          </a:p>
        </p:txBody>
      </p:sp>
      <p:cxnSp>
        <p:nvCxnSpPr>
          <p:cNvPr id="20" name="Straight Arrow Connector 19"/>
          <p:cNvCxnSpPr/>
          <p:nvPr/>
        </p:nvCxnSpPr>
        <p:spPr bwMode="auto">
          <a:xfrm flipV="1">
            <a:off x="4981222" y="3162301"/>
            <a:ext cx="1666962" cy="929921"/>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cxnSp>
        <p:nvCxnSpPr>
          <p:cNvPr id="21" name="Straight Arrow Connector 20"/>
          <p:cNvCxnSpPr>
            <a:endCxn id="99" idx="1"/>
          </p:cNvCxnSpPr>
          <p:nvPr/>
        </p:nvCxnSpPr>
        <p:spPr bwMode="auto">
          <a:xfrm>
            <a:off x="4967111" y="4459111"/>
            <a:ext cx="1593586" cy="661812"/>
          </a:xfrm>
          <a:prstGeom prst="straightConnector1">
            <a:avLst/>
          </a:prstGeom>
          <a:solidFill>
            <a:schemeClr val="accent1"/>
          </a:solidFill>
          <a:ln w="9525" cap="flat" cmpd="sng" algn="ctr">
            <a:solidFill>
              <a:schemeClr val="accent6">
                <a:lumMod val="50000"/>
              </a:schemeClr>
            </a:solidFill>
            <a:prstDash val="solid"/>
            <a:round/>
            <a:headEnd type="triangle" w="lg" len="med"/>
            <a:tailEnd type="triangle" w="lg" len="med"/>
          </a:ln>
          <a:effectLst/>
        </p:spPr>
      </p:cxnSp>
      <p:sp>
        <p:nvSpPr>
          <p:cNvPr id="26" name="Freeform 25"/>
          <p:cNvSpPr/>
          <p:nvPr/>
        </p:nvSpPr>
        <p:spPr>
          <a:xfrm>
            <a:off x="8245165" y="3118554"/>
            <a:ext cx="830182" cy="2328334"/>
          </a:xfrm>
          <a:custGeom>
            <a:avLst/>
            <a:gdLst>
              <a:gd name="connsiteX0" fmla="*/ 70556 w 707460"/>
              <a:gd name="connsiteY0" fmla="*/ 0 h 2483555"/>
              <a:gd name="connsiteX1" fmla="*/ 691445 w 707460"/>
              <a:gd name="connsiteY1" fmla="*/ 635000 h 2483555"/>
              <a:gd name="connsiteX2" fmla="*/ 479778 w 707460"/>
              <a:gd name="connsiteY2" fmla="*/ 1651000 h 2483555"/>
              <a:gd name="connsiteX3" fmla="*/ 0 w 707460"/>
              <a:gd name="connsiteY3" fmla="*/ 2483555 h 2483555"/>
            </a:gdLst>
            <a:ahLst/>
            <a:cxnLst>
              <a:cxn ang="0">
                <a:pos x="connsiteX0" y="connsiteY0"/>
              </a:cxn>
              <a:cxn ang="0">
                <a:pos x="connsiteX1" y="connsiteY1"/>
              </a:cxn>
              <a:cxn ang="0">
                <a:pos x="connsiteX2" y="connsiteY2"/>
              </a:cxn>
              <a:cxn ang="0">
                <a:pos x="connsiteX3" y="connsiteY3"/>
              </a:cxn>
            </a:cxnLst>
            <a:rect l="l" t="t" r="r" b="b"/>
            <a:pathLst>
              <a:path w="707460" h="2483555">
                <a:moveTo>
                  <a:pt x="70556" y="0"/>
                </a:moveTo>
                <a:cubicBezTo>
                  <a:pt x="346898" y="179916"/>
                  <a:pt x="623241" y="359833"/>
                  <a:pt x="691445" y="635000"/>
                </a:cubicBezTo>
                <a:cubicBezTo>
                  <a:pt x="759649" y="910167"/>
                  <a:pt x="595019" y="1342908"/>
                  <a:pt x="479778" y="1651000"/>
                </a:cubicBezTo>
                <a:cubicBezTo>
                  <a:pt x="364537" y="1959092"/>
                  <a:pt x="0" y="2483555"/>
                  <a:pt x="0" y="2483555"/>
                </a:cubicBezTo>
              </a:path>
            </a:pathLst>
          </a:custGeom>
          <a:ln>
            <a:solidFill>
              <a:schemeClr val="accent6">
                <a:lumMod val="50000"/>
              </a:schemeClr>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sz="32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7" name="Rectangle 106"/>
          <p:cNvSpPr/>
          <p:nvPr/>
        </p:nvSpPr>
        <p:spPr bwMode="auto">
          <a:xfrm>
            <a:off x="6653831" y="2825048"/>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Link State</a:t>
            </a:r>
          </a:p>
        </p:txBody>
      </p:sp>
      <p:sp>
        <p:nvSpPr>
          <p:cNvPr id="108" name="Rectangle 107"/>
          <p:cNvSpPr/>
          <p:nvPr/>
        </p:nvSpPr>
        <p:spPr bwMode="auto">
          <a:xfrm>
            <a:off x="6566342" y="4995337"/>
            <a:ext cx="1683014" cy="635001"/>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Distributed Link State</a:t>
            </a:r>
          </a:p>
        </p:txBody>
      </p:sp>
      <p:sp>
        <p:nvSpPr>
          <p:cNvPr id="109" name="Rectangle 108"/>
          <p:cNvSpPr/>
          <p:nvPr/>
        </p:nvSpPr>
        <p:spPr bwMode="auto">
          <a:xfrm>
            <a:off x="6629401" y="24186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0" name="Rectangle 109"/>
          <p:cNvSpPr/>
          <p:nvPr/>
        </p:nvSpPr>
        <p:spPr bwMode="auto">
          <a:xfrm>
            <a:off x="6570135" y="4603039"/>
            <a:ext cx="1679222" cy="372536"/>
          </a:xfrm>
          <a:prstGeom prst="rect">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Dijkstra</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11" name="Rectangle 110"/>
          <p:cNvSpPr/>
          <p:nvPr/>
        </p:nvSpPr>
        <p:spPr>
          <a:xfrm>
            <a:off x="5137724" y="914460"/>
            <a:ext cx="1553430" cy="461665"/>
          </a:xfrm>
          <a:prstGeom prst="rect">
            <a:avLst/>
          </a:prstGeom>
        </p:spPr>
        <p:txBody>
          <a:bodyPr wrap="none">
            <a:spAutoFit/>
          </a:bodyPr>
          <a:lstStyle/>
          <a:p>
            <a:r>
              <a:rPr lang="en-US" baseline="0" dirty="0"/>
              <a:t>Link State</a:t>
            </a:r>
          </a:p>
        </p:txBody>
      </p:sp>
      <p:sp>
        <p:nvSpPr>
          <p:cNvPr id="113" name="Rectangle 112"/>
          <p:cNvSpPr/>
          <p:nvPr/>
        </p:nvSpPr>
        <p:spPr>
          <a:xfrm>
            <a:off x="5659836" y="928569"/>
            <a:ext cx="834483" cy="461665"/>
          </a:xfrm>
          <a:prstGeom prst="rect">
            <a:avLst/>
          </a:prstGeom>
        </p:spPr>
        <p:txBody>
          <a:bodyPr wrap="none">
            <a:spAutoFit/>
          </a:bodyPr>
          <a:lstStyle/>
          <a:p>
            <a:r>
              <a:rPr lang="en-US" baseline="0" dirty="0"/>
              <a:t>SDN</a:t>
            </a:r>
          </a:p>
        </p:txBody>
      </p:sp>
      <p:cxnSp>
        <p:nvCxnSpPr>
          <p:cNvPr id="114" name="Straight Arrow Connector 113"/>
          <p:cNvCxnSpPr/>
          <p:nvPr/>
        </p:nvCxnSpPr>
        <p:spPr bwMode="auto">
          <a:xfrm flipV="1">
            <a:off x="3965223" y="2032000"/>
            <a:ext cx="14111" cy="146755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16" name="Straight Arrow Connector 115"/>
          <p:cNvCxnSpPr/>
          <p:nvPr/>
        </p:nvCxnSpPr>
        <p:spPr bwMode="auto">
          <a:xfrm flipH="1" flipV="1">
            <a:off x="7010402" y="2015067"/>
            <a:ext cx="2823" cy="31326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18" name="Freeform 117"/>
          <p:cNvSpPr/>
          <p:nvPr/>
        </p:nvSpPr>
        <p:spPr>
          <a:xfrm>
            <a:off x="8127999" y="2017892"/>
            <a:ext cx="664641" cy="248355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6" name="Rectangle 35"/>
          <p:cNvSpPr/>
          <p:nvPr/>
        </p:nvSpPr>
        <p:spPr>
          <a:xfrm>
            <a:off x="2255332" y="2074394"/>
            <a:ext cx="1750799" cy="1323439"/>
          </a:xfrm>
          <a:prstGeom prst="rect">
            <a:avLst/>
          </a:prstGeom>
        </p:spPr>
        <p:txBody>
          <a:bodyPr wrap="none">
            <a:spAutoFit/>
          </a:bodyPr>
          <a:lstStyle/>
          <a:p>
            <a:pPr algn="r"/>
            <a:r>
              <a:rPr lang="en-US" sz="2000" baseline="0" dirty="0">
                <a:solidFill>
                  <a:srgbClr val="660066"/>
                </a:solidFill>
              </a:rPr>
              <a:t>notification/</a:t>
            </a:r>
          </a:p>
          <a:p>
            <a:pPr algn="r"/>
            <a:r>
              <a:rPr lang="en-US" sz="2000" baseline="0" dirty="0">
                <a:solidFill>
                  <a:srgbClr val="660066"/>
                </a:solidFill>
              </a:rPr>
              <a:t>management/</a:t>
            </a:r>
            <a:br>
              <a:rPr lang="en-US" sz="2000" baseline="0" dirty="0">
                <a:solidFill>
                  <a:srgbClr val="660066"/>
                </a:solidFill>
              </a:rPr>
            </a:br>
            <a:r>
              <a:rPr lang="en-US" sz="2000" baseline="0" dirty="0">
                <a:solidFill>
                  <a:srgbClr val="660066"/>
                </a:solidFill>
              </a:rPr>
              <a:t>control</a:t>
            </a:r>
          </a:p>
          <a:p>
            <a:pPr algn="r"/>
            <a:r>
              <a:rPr lang="en-US" sz="2000" baseline="0" dirty="0">
                <a:solidFill>
                  <a:srgbClr val="660066"/>
                </a:solidFill>
              </a:rPr>
              <a:t>protocol</a:t>
            </a:r>
          </a:p>
        </p:txBody>
      </p:sp>
    </p:spTree>
    <p:extLst>
      <p:ext uri="{BB962C8B-B14F-4D97-AF65-F5344CB8AC3E}">
        <p14:creationId xmlns:p14="http://schemas.microsoft.com/office/powerpoint/2010/main" val="93536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0 0 L 0.14201 -0.34167 " pathEditMode="relative" ptsTypes="AA">
                                      <p:cBhvr>
                                        <p:cTn id="48" dur="2000" fill="hold"/>
                                        <p:tgtEl>
                                          <p:spTgt spid="85"/>
                                        </p:tgtEl>
                                        <p:attrNameLst>
                                          <p:attrName>ppt_x</p:attrName>
                                          <p:attrName>ppt_y</p:attrName>
                                        </p:attrNameLst>
                                      </p:cBhvr>
                                    </p:animMotion>
                                  </p:childTnLst>
                                </p:cTn>
                              </p:par>
                            </p:childTnLst>
                          </p:cTn>
                        </p:par>
                        <p:par>
                          <p:cTn id="49" fill="hold">
                            <p:stCondLst>
                              <p:cond delay="2000"/>
                            </p:stCondLst>
                            <p:childTnLst>
                              <p:par>
                                <p:cTn id="50" presetID="1" presetClass="exit" presetSubtype="0" fill="hold" grpId="2" nodeType="afterEffect">
                                  <p:stCondLst>
                                    <p:cond delay="0"/>
                                  </p:stCondLst>
                                  <p:childTnLst>
                                    <p:set>
                                      <p:cBhvr>
                                        <p:cTn id="51" dur="1" fill="hold">
                                          <p:stCondLst>
                                            <p:cond delay="0"/>
                                          </p:stCondLst>
                                        </p:cTn>
                                        <p:tgtEl>
                                          <p:spTgt spid="8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1" nodeType="clickEffect">
                                  <p:stCondLst>
                                    <p:cond delay="0"/>
                                  </p:stCondLst>
                                  <p:childTnLst>
                                    <p:animMotion origin="layout" path="M 0 0 L -0.08646 -0.19352 " pathEditMode="relative" ptsTypes="AA">
                                      <p:cBhvr>
                                        <p:cTn id="55" dur="2000" fill="hold"/>
                                        <p:tgtEl>
                                          <p:spTgt spid="107"/>
                                        </p:tgtEl>
                                        <p:attrNameLst>
                                          <p:attrName>ppt_x</p:attrName>
                                          <p:attrName>ppt_y</p:attrName>
                                        </p:attrNameLst>
                                      </p:cBhvr>
                                    </p:animMotion>
                                  </p:childTnLst>
                                </p:cTn>
                              </p:par>
                            </p:childTnLst>
                          </p:cTn>
                        </p:par>
                        <p:par>
                          <p:cTn id="56" fill="hold">
                            <p:stCondLst>
                              <p:cond delay="2000"/>
                            </p:stCondLst>
                            <p:childTnLst>
                              <p:par>
                                <p:cTn id="57" presetID="1" presetClass="exit" presetSubtype="0" fill="hold" grpId="2" nodeType="afterEffect">
                                  <p:stCondLst>
                                    <p:cond delay="0"/>
                                  </p:stCondLst>
                                  <p:childTnLst>
                                    <p:set>
                                      <p:cBhvr>
                                        <p:cTn id="58" dur="1" fill="hold">
                                          <p:stCondLst>
                                            <p:cond delay="0"/>
                                          </p:stCondLst>
                                        </p:cTn>
                                        <p:tgtEl>
                                          <p:spTgt spid="10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10643 -0.5 " pathEditMode="relative" ptsTypes="AA">
                                      <p:cBhvr>
                                        <p:cTn id="62" dur="2000" fill="hold"/>
                                        <p:tgtEl>
                                          <p:spTgt spid="108"/>
                                        </p:tgtEl>
                                        <p:attrNameLst>
                                          <p:attrName>ppt_x</p:attrName>
                                          <p:attrName>ppt_y</p:attrName>
                                        </p:attrNameLst>
                                      </p:cBhvr>
                                    </p:animMotion>
                                  </p:childTnLst>
                                </p:cTn>
                              </p:par>
                            </p:childTnLst>
                          </p:cTn>
                        </p:par>
                        <p:par>
                          <p:cTn id="63" fill="hold">
                            <p:stCondLst>
                              <p:cond delay="2000"/>
                            </p:stCondLst>
                            <p:childTnLst>
                              <p:par>
                                <p:cTn id="64" presetID="1" presetClass="exit" presetSubtype="0" fill="hold" grpId="2" nodeType="afterEffect">
                                  <p:stCondLst>
                                    <p:cond delay="0"/>
                                  </p:stCondLst>
                                  <p:childTnLst>
                                    <p:set>
                                      <p:cBhvr>
                                        <p:cTn id="65" dur="1" fill="hold">
                                          <p:stCondLst>
                                            <p:cond delay="0"/>
                                          </p:stCondLst>
                                        </p:cTn>
                                        <p:tgtEl>
                                          <p:spTgt spid="10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L 0.06476 -0.33935 " pathEditMode="relative" ptsTypes="AA">
                                      <p:cBhvr>
                                        <p:cTn id="73" dur="2000" fill="hold"/>
                                        <p:tgtEl>
                                          <p:spTgt spid="86"/>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8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 0 L -0.03541 -0.15857 " pathEditMode="relative" ptsTypes="AA">
                                      <p:cBhvr>
                                        <p:cTn id="81" dur="2000" fill="hold"/>
                                        <p:tgtEl>
                                          <p:spTgt spid="109"/>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10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1" nodeType="clickEffect">
                                  <p:stCondLst>
                                    <p:cond delay="0"/>
                                  </p:stCondLst>
                                  <p:childTnLst>
                                    <p:animMotion origin="layout" path="M 0 0 L -0.01093 -0.47523 " pathEditMode="relative" ptsTypes="AA">
                                      <p:cBhvr>
                                        <p:cTn id="88" dur="2000" fill="hold"/>
                                        <p:tgtEl>
                                          <p:spTgt spid="110"/>
                                        </p:tgtEl>
                                        <p:attrNameLst>
                                          <p:attrName>ppt_x</p:attrName>
                                          <p:attrName>ppt_y</p:attrName>
                                        </p:attrNameLst>
                                      </p:cBhvr>
                                    </p:animMotion>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1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0"/>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1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18"/>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1" grpId="0" animBg="1"/>
      <p:bldP spid="85" grpId="0" animBg="1"/>
      <p:bldP spid="85" grpId="1" animBg="1"/>
      <p:bldP spid="85" grpId="2" animBg="1"/>
      <p:bldP spid="86" grpId="0" animBg="1"/>
      <p:bldP spid="86" grpId="1" animBg="1"/>
      <p:bldP spid="86" grpId="2" animBg="1"/>
      <p:bldP spid="87" grpId="0" animBg="1"/>
      <p:bldP spid="88" grpId="0" animBg="1"/>
      <p:bldP spid="96" grpId="0" animBg="1"/>
      <p:bldP spid="99" grpId="0" animBg="1"/>
      <p:bldP spid="26" grpId="0" animBg="1"/>
      <p:bldP spid="107" grpId="0" animBg="1"/>
      <p:bldP spid="107" grpId="1" animBg="1"/>
      <p:bldP spid="107"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p:bldP spid="111" grpId="1"/>
      <p:bldP spid="113" grpId="0"/>
      <p:bldP spid="118" grpId="0" animBg="1"/>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charset="0"/>
                <a:cs typeface="ＭＳ Ｐゴシック" charset="0"/>
              </a:rPr>
              <a:t>Existing System: ONOS [Remove]</a:t>
            </a:r>
            <a:endParaRPr lang="en-US" sz="1800" dirty="0"/>
          </a:p>
        </p:txBody>
      </p:sp>
      <p:sp>
        <p:nvSpPr>
          <p:cNvPr id="10" name="Slide Number Placeholder 9"/>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pic>
        <p:nvPicPr>
          <p:cNvPr id="3" name="Picture 2"/>
          <p:cNvPicPr>
            <a:picLocks noChangeAspect="1"/>
          </p:cNvPicPr>
          <p:nvPr/>
        </p:nvPicPr>
        <p:blipFill>
          <a:blip r:embed="rId3"/>
          <a:stretch>
            <a:fillRect/>
          </a:stretch>
        </p:blipFill>
        <p:spPr>
          <a:xfrm>
            <a:off x="1964017" y="897670"/>
            <a:ext cx="8347973" cy="5486969"/>
          </a:xfrm>
          <a:prstGeom prst="rect">
            <a:avLst/>
          </a:prstGeom>
        </p:spPr>
      </p:pic>
      <p:sp>
        <p:nvSpPr>
          <p:cNvPr id="5" name="Rectangle 4"/>
          <p:cNvSpPr/>
          <p:nvPr/>
        </p:nvSpPr>
        <p:spPr>
          <a:xfrm>
            <a:off x="2409214" y="6327158"/>
            <a:ext cx="8910669" cy="307777"/>
          </a:xfrm>
          <a:prstGeom prst="rect">
            <a:avLst/>
          </a:prstGeom>
        </p:spPr>
        <p:txBody>
          <a:bodyPr wrap="square">
            <a:spAutoFit/>
          </a:bodyPr>
          <a:lstStyle/>
          <a:p>
            <a:r>
              <a:rPr lang="en-US" sz="1400" i="1" baseline="0" dirty="0"/>
              <a:t>Source: ON.LAB</a:t>
            </a:r>
          </a:p>
        </p:txBody>
      </p:sp>
    </p:spTree>
    <p:extLst>
      <p:ext uri="{BB962C8B-B14F-4D97-AF65-F5344CB8AC3E}">
        <p14:creationId xmlns:p14="http://schemas.microsoft.com/office/powerpoint/2010/main" val="114314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5"/>
            <a:ext cx="2311400" cy="3444725"/>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Focus [Need to Move]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00600" y="1305075"/>
            <a:ext cx="2311400" cy="3444725"/>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sp>
        <p:nvSpPr>
          <p:cNvPr id="53" name="Rectangle 52"/>
          <p:cNvSpPr/>
          <p:nvPr/>
        </p:nvSpPr>
        <p:spPr>
          <a:xfrm>
            <a:off x="2221831" y="3336022"/>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234531" y="2012587"/>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3444725"/>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62504" y="3269752"/>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284101" y="5007671"/>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836971">
            <a:off x="7466137" y="520940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686386" y="219552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5290438" y="2891864"/>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5" name="Vertical Scroll 74"/>
          <p:cNvSpPr/>
          <p:nvPr/>
        </p:nvSpPr>
        <p:spPr bwMode="auto">
          <a:xfrm>
            <a:off x="4876534" y="3588203"/>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3177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17256</TotalTime>
  <Words>2852</Words>
  <Application>Microsoft Macintosh PowerPoint</Application>
  <PresentationFormat>Widescreen</PresentationFormat>
  <Paragraphs>633</Paragraphs>
  <Slides>61</Slides>
  <Notes>57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Calibri</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Our Focus [Need to Move]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A Simple SDN Controller</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First Maple Project  - Create test Mininet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Exercises:  - Write and test M2, M3</vt:lpstr>
      <vt:lpstr>Conceptual Intro:  Maple Composition</vt:lpstr>
      <vt:lpstr>Programming Model: How Does Maple Support Composition?</vt:lpstr>
      <vt:lpstr>Implementing Composition is Easy</vt:lpstr>
      <vt:lpstr>Exercise:  - Write and test M4</vt:lpstr>
      <vt:lpstr>Part 3: FAST</vt:lpstr>
      <vt:lpstr>Conceptual Intro:  The FAST Function Store</vt:lpstr>
      <vt:lpstr>Part 4: Summary</vt:lpstr>
      <vt:lpstr>Summary</vt:lpstr>
      <vt:lpstr>Thank You</vt:lpstr>
      <vt:lpstr>Thank You</vt:lpstr>
      <vt:lpstr>Maple Details</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Thank You</vt:lpstr>
      <vt:lpstr>SDN from an Evolution View of Intradomain Routing</vt:lpstr>
      <vt:lpstr>Existing System: ONOS [Remove]</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Richard Yang</cp:lastModifiedBy>
  <cp:revision>1408</cp:revision>
  <cp:lastPrinted>2011-12-21T04:26:34Z</cp:lastPrinted>
  <dcterms:modified xsi:type="dcterms:W3CDTF">2016-09-26T16:17:25Z</dcterms:modified>
  <cp:category/>
</cp:coreProperties>
</file>